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68" r:id="rId14"/>
    <p:sldId id="256" r:id="rId15"/>
    <p:sldId id="260" r:id="rId1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969696"/>
    <a:srgbClr val="C8C8C8"/>
    <a:srgbClr val="FDD24B"/>
    <a:srgbClr val="0F228B"/>
    <a:srgbClr val="01A0C7"/>
    <a:srgbClr val="FF0000"/>
    <a:srgbClr val="004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82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microsoft.com/office/2007/relationships/hdphoto" Target="../media/hdphoto8.wdp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1.png"/><Relationship Id="rId18" Type="http://schemas.openxmlformats.org/officeDocument/2006/relationships/image" Target="../media/image24.png"/><Relationship Id="rId3" Type="http://schemas.microsoft.com/office/2007/relationships/hdphoto" Target="../media/hdphoto2.wdp"/><Relationship Id="rId21" Type="http://schemas.openxmlformats.org/officeDocument/2006/relationships/image" Target="../media/image26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17" Type="http://schemas.openxmlformats.org/officeDocument/2006/relationships/image" Target="../media/image23.png"/><Relationship Id="rId2" Type="http://schemas.openxmlformats.org/officeDocument/2006/relationships/image" Target="../media/image14.png"/><Relationship Id="rId16" Type="http://schemas.microsoft.com/office/2007/relationships/hdphoto" Target="../media/hdphoto7.wdp"/><Relationship Id="rId20" Type="http://schemas.microsoft.com/office/2007/relationships/hdphoto" Target="../media/hdphoto8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29.png"/><Relationship Id="rId5" Type="http://schemas.openxmlformats.org/officeDocument/2006/relationships/image" Target="../media/image16.png"/><Relationship Id="rId15" Type="http://schemas.openxmlformats.org/officeDocument/2006/relationships/image" Target="../media/image22.png"/><Relationship Id="rId23" Type="http://schemas.openxmlformats.org/officeDocument/2006/relationships/image" Target="../media/image28.png"/><Relationship Id="rId10" Type="http://schemas.microsoft.com/office/2007/relationships/hdphoto" Target="../media/hdphoto4.wdp"/><Relationship Id="rId19" Type="http://schemas.openxmlformats.org/officeDocument/2006/relationships/image" Target="../media/image25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microsoft.com/office/2007/relationships/hdphoto" Target="../media/hdphoto6.wdp"/><Relationship Id="rId2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zhenyong\Documents\GitHub\Dissertation\答辩\校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915566"/>
            <a:ext cx="1936206" cy="194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524429" y="915566"/>
            <a:ext cx="619571" cy="1944217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79870" y="341572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en-US" altLang="zh-CN" b="1" dirty="0" smtClean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b="1" dirty="0" smtClean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：甄勇</a:t>
            </a:r>
            <a:endParaRPr lang="zh-CN" altLang="en-US" b="1" dirty="0">
              <a:solidFill>
                <a:srgbClr val="01A0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9870" y="37850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指导老师：洪锋</a:t>
            </a:r>
            <a:endParaRPr lang="zh-CN" altLang="en-US" b="1" dirty="0">
              <a:solidFill>
                <a:srgbClr val="01A0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20090" y="4646878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2018.4.8</a:t>
            </a:r>
            <a:endParaRPr lang="zh-CN" altLang="en-US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915566"/>
            <a:ext cx="6588224" cy="1944216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1520" y="1287510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基于渔业船舶轨迹数据的海洋捕捞规律挖掘研究与实现</a:t>
            </a:r>
          </a:p>
        </p:txBody>
      </p:sp>
    </p:spTree>
    <p:extLst>
      <p:ext uri="{BB962C8B-B14F-4D97-AF65-F5344CB8AC3E}">
        <p14:creationId xmlns:p14="http://schemas.microsoft.com/office/powerpoint/2010/main" val="414585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1619672" y="1275606"/>
            <a:ext cx="3475355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275606"/>
            <a:ext cx="3183922" cy="268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844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870" y="987574"/>
            <a:ext cx="3467100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987573"/>
            <a:ext cx="3469664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909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627784" y="843558"/>
            <a:ext cx="4104456" cy="385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4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86" y="560640"/>
            <a:ext cx="1539878" cy="4582860"/>
            <a:chOff x="886" y="560640"/>
            <a:chExt cx="1539878" cy="4582860"/>
          </a:xfrm>
        </p:grpSpPr>
        <p:sp>
          <p:nvSpPr>
            <p:cNvPr id="3" name="矩形 2"/>
            <p:cNvSpPr/>
            <p:nvPr/>
          </p:nvSpPr>
          <p:spPr>
            <a:xfrm>
              <a:off x="886" y="560640"/>
              <a:ext cx="1495451" cy="4582860"/>
            </a:xfrm>
            <a:prstGeom prst="rect">
              <a:avLst/>
            </a:prstGeom>
            <a:solidFill>
              <a:srgbClr val="FDD24B"/>
            </a:solidFill>
            <a:ln>
              <a:solidFill>
                <a:srgbClr val="FDD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" name="Picture 3" descr="C:\Users\zhenyong\Documents\GitHub\Dissertation\答辩\放大镜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6" y="950069"/>
              <a:ext cx="208478" cy="20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69214" y="86964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8474" y="1457150"/>
              <a:ext cx="11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VMS</a:t>
              </a:r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en-US" altLang="zh-CN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" name="Picture 2" descr="C:\Users\zhenyong\Documents\GitHub\Dissertation\答辩\数据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2" y="1501569"/>
              <a:ext cx="202535" cy="247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01936" y="20074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港口定位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Picture 2" descr="C:\Users\zhenyong\Documents\GitHub\Dissertation\答辩\定位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5" y="2067694"/>
              <a:ext cx="204496" cy="270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01936" y="25826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航次划分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Picture 2" descr="C:\Users\zhenyong\Documents\GitHub\Dissertation\答辩\剪刀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1" y="2677532"/>
              <a:ext cx="232843" cy="23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02570" y="3136928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轨迹压缩</a:t>
              </a:r>
              <a:r>
                <a:rPr lang="en-US" altLang="zh-CN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Picture 6" descr="C:\Users\zhenyong\Documents\GitHub\Dissertation\答辩\压缩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4" y="3209228"/>
              <a:ext cx="209357" cy="239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01936" y="371299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数学形态学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" name="Picture 3" descr="C:\Users\zhenyong\Documents\GitHub\Dissertation\答辩\图像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2" y="3771277"/>
              <a:ext cx="251174" cy="25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:\Users\zhenyong\Documents\GitHub\Dissertation\答辩\正确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13" y="4375201"/>
              <a:ext cx="266315" cy="197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201936" y="427394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结果与验证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528" y="854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58890" y="8543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84920" y="8543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43542" y="8543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05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2815" y="2571750"/>
            <a:ext cx="1008112" cy="1584176"/>
          </a:xfrm>
          <a:prstGeom prst="rect">
            <a:avLst/>
          </a:prstGeom>
          <a:solidFill>
            <a:srgbClr val="0F228B"/>
          </a:solidFill>
          <a:ln>
            <a:solidFill>
              <a:srgbClr val="0F2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15</a:t>
            </a:r>
          </a:p>
          <a:p>
            <a:pPr algn="ctr"/>
            <a:r>
              <a:rPr lang="en-US" altLang="zh-CN" dirty="0" smtClean="0"/>
              <a:t>34</a:t>
            </a:r>
          </a:p>
          <a:p>
            <a:pPr algn="ctr"/>
            <a:r>
              <a:rPr lang="en-US" altLang="zh-CN" dirty="0" smtClean="0"/>
              <a:t>139</a:t>
            </a:r>
            <a:endParaRPr lang="zh-CN" altLang="en-US" dirty="0"/>
          </a:p>
        </p:txBody>
      </p:sp>
      <p:pic>
        <p:nvPicPr>
          <p:cNvPr id="1028" name="Picture 4" descr="C:\Users\zhenyong\Documents\GitHub\Dissertation\答辩\校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78" y="359436"/>
            <a:ext cx="2193452" cy="220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1444013" y="2571750"/>
            <a:ext cx="1008112" cy="1584176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160</a:t>
            </a:r>
          </a:p>
          <a:p>
            <a:pPr algn="ctr"/>
            <a:r>
              <a:rPr lang="en-US" altLang="zh-CN" dirty="0" smtClean="0"/>
              <a:t>199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516426" y="2571750"/>
            <a:ext cx="1008112" cy="1584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255</a:t>
            </a:r>
          </a:p>
          <a:p>
            <a:pPr algn="ctr"/>
            <a:r>
              <a:rPr lang="en-US" altLang="zh-CN" dirty="0"/>
              <a:t>0</a:t>
            </a:r>
            <a:endParaRPr lang="en-US" altLang="zh-CN" dirty="0" smtClean="0"/>
          </a:p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736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t="51748" r="35443" b="15332"/>
          <a:stretch/>
        </p:blipFill>
        <p:spPr bwMode="auto">
          <a:xfrm>
            <a:off x="1403648" y="699542"/>
            <a:ext cx="6135369" cy="3825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151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6662" y="555524"/>
            <a:ext cx="2624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  录  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646171" y="1563906"/>
            <a:ext cx="3499765" cy="583496"/>
            <a:chOff x="2046484" y="1419891"/>
            <a:chExt cx="3499765" cy="583496"/>
          </a:xfrm>
        </p:grpSpPr>
        <p:grpSp>
          <p:nvGrpSpPr>
            <p:cNvPr id="13" name="组合 12"/>
            <p:cNvGrpSpPr/>
            <p:nvPr/>
          </p:nvGrpSpPr>
          <p:grpSpPr>
            <a:xfrm>
              <a:off x="2046484" y="1419891"/>
              <a:ext cx="3499765" cy="583496"/>
              <a:chOff x="2046484" y="1419891"/>
              <a:chExt cx="3499765" cy="583496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2046484" y="1419891"/>
                <a:ext cx="3499765" cy="583496"/>
                <a:chOff x="2051720" y="1491630"/>
                <a:chExt cx="3499765" cy="583496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2339752" y="1491630"/>
                  <a:ext cx="2925829" cy="576064"/>
                </a:xfrm>
                <a:prstGeom prst="rect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2051720" y="1491630"/>
                  <a:ext cx="575235" cy="575235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>
                  <a:off x="4976250" y="1499891"/>
                  <a:ext cx="575235" cy="575235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" name="椭圆 11"/>
              <p:cNvSpPr/>
              <p:nvPr/>
            </p:nvSpPr>
            <p:spPr>
              <a:xfrm>
                <a:off x="2091071" y="1463166"/>
                <a:ext cx="480894" cy="48089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solidFill>
                    <a:srgbClr val="01A0C7"/>
                  </a:solidFill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157826" y="1523998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01A0C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40065" y="1463166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选题背景与意义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640935" y="2353101"/>
            <a:ext cx="3534042" cy="578689"/>
            <a:chOff x="2046484" y="1417266"/>
            <a:chExt cx="3534042" cy="578689"/>
          </a:xfrm>
        </p:grpSpPr>
        <p:grpSp>
          <p:nvGrpSpPr>
            <p:cNvPr id="38" name="组合 37"/>
            <p:cNvGrpSpPr/>
            <p:nvPr/>
          </p:nvGrpSpPr>
          <p:grpSpPr>
            <a:xfrm>
              <a:off x="2046484" y="1417266"/>
              <a:ext cx="3534042" cy="578689"/>
              <a:chOff x="2046484" y="1417266"/>
              <a:chExt cx="3534042" cy="578689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2046484" y="1417266"/>
                <a:ext cx="3534042" cy="578689"/>
                <a:chOff x="2051720" y="1489005"/>
                <a:chExt cx="3534042" cy="578689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2339752" y="1491630"/>
                  <a:ext cx="2931065" cy="576064"/>
                </a:xfrm>
                <a:prstGeom prst="rect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4" name="椭圆 43"/>
                <p:cNvSpPr/>
                <p:nvPr/>
              </p:nvSpPr>
              <p:spPr>
                <a:xfrm>
                  <a:off x="2051720" y="1491630"/>
                  <a:ext cx="575235" cy="575235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5" name="椭圆 44"/>
                <p:cNvSpPr/>
                <p:nvPr/>
              </p:nvSpPr>
              <p:spPr>
                <a:xfrm>
                  <a:off x="5010527" y="1489005"/>
                  <a:ext cx="575235" cy="575235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椭圆 41"/>
              <p:cNvSpPr/>
              <p:nvPr/>
            </p:nvSpPr>
            <p:spPr>
              <a:xfrm>
                <a:off x="2091071" y="1463166"/>
                <a:ext cx="480894" cy="48089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solidFill>
                    <a:srgbClr val="01A0C7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157826" y="1523998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1A0C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745301" y="1463166"/>
              <a:ext cx="25975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研究方法与思路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646171" y="3136927"/>
            <a:ext cx="3508616" cy="576065"/>
            <a:chOff x="2046484" y="1419890"/>
            <a:chExt cx="3508616" cy="576065"/>
          </a:xfrm>
        </p:grpSpPr>
        <p:grpSp>
          <p:nvGrpSpPr>
            <p:cNvPr id="47" name="组合 46"/>
            <p:cNvGrpSpPr/>
            <p:nvPr/>
          </p:nvGrpSpPr>
          <p:grpSpPr>
            <a:xfrm>
              <a:off x="2046484" y="1419890"/>
              <a:ext cx="3508616" cy="576065"/>
              <a:chOff x="2046484" y="1419890"/>
              <a:chExt cx="3508616" cy="576065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2046484" y="1419890"/>
                <a:ext cx="3508616" cy="576065"/>
                <a:chOff x="2051720" y="1491629"/>
                <a:chExt cx="3508616" cy="576065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2339752" y="1491630"/>
                  <a:ext cx="2925829" cy="576064"/>
                </a:xfrm>
                <a:prstGeom prst="rect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>
                  <a:off x="2051720" y="1491630"/>
                  <a:ext cx="575235" cy="575235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4" name="椭圆 53"/>
                <p:cNvSpPr/>
                <p:nvPr/>
              </p:nvSpPr>
              <p:spPr>
                <a:xfrm>
                  <a:off x="4985101" y="1491629"/>
                  <a:ext cx="575235" cy="575235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1" name="椭圆 50"/>
              <p:cNvSpPr/>
              <p:nvPr/>
            </p:nvSpPr>
            <p:spPr>
              <a:xfrm>
                <a:off x="2091071" y="1463166"/>
                <a:ext cx="480894" cy="48089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solidFill>
                    <a:srgbClr val="01A0C7"/>
                  </a:solidFill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2157826" y="1523998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01A0C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40065" y="1463166"/>
              <a:ext cx="25975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工作总结与展望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593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854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9" name="Picture 3" descr="C:\Users\zhenyong\Documents\GitHub\Dissertation\答辩\船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234" y="2649347"/>
            <a:ext cx="1013011" cy="101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zhenyong\Documents\GitHub\Dissertation\答辩\卫星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36110">
            <a:off x="2430586" y="1424611"/>
            <a:ext cx="750254" cy="7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任意多边形 4"/>
          <p:cNvSpPr/>
          <p:nvPr/>
        </p:nvSpPr>
        <p:spPr>
          <a:xfrm rot="2379406">
            <a:off x="3629914" y="3462346"/>
            <a:ext cx="448181" cy="158779"/>
          </a:xfrm>
          <a:custGeom>
            <a:avLst/>
            <a:gdLst>
              <a:gd name="connsiteX0" fmla="*/ 690626 w 690626"/>
              <a:gd name="connsiteY0" fmla="*/ 0 h 114337"/>
              <a:gd name="connsiteX1" fmla="*/ 483798 w 690626"/>
              <a:gd name="connsiteY1" fmla="*/ 97972 h 114337"/>
              <a:gd name="connsiteX2" fmla="*/ 178998 w 690626"/>
              <a:gd name="connsiteY2" fmla="*/ 21772 h 114337"/>
              <a:gd name="connsiteX3" fmla="*/ 15712 w 690626"/>
              <a:gd name="connsiteY3" fmla="*/ 108857 h 114337"/>
              <a:gd name="connsiteX4" fmla="*/ 15712 w 690626"/>
              <a:gd name="connsiteY4" fmla="*/ 97972 h 11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626" h="114337">
                <a:moveTo>
                  <a:pt x="690626" y="0"/>
                </a:moveTo>
                <a:cubicBezTo>
                  <a:pt x="629847" y="47171"/>
                  <a:pt x="569069" y="94343"/>
                  <a:pt x="483798" y="97972"/>
                </a:cubicBezTo>
                <a:cubicBezTo>
                  <a:pt x="398527" y="101601"/>
                  <a:pt x="257012" y="19958"/>
                  <a:pt x="178998" y="21772"/>
                </a:cubicBezTo>
                <a:cubicBezTo>
                  <a:pt x="100984" y="23586"/>
                  <a:pt x="42926" y="96157"/>
                  <a:pt x="15712" y="108857"/>
                </a:cubicBezTo>
                <a:cubicBezTo>
                  <a:pt x="-11502" y="121557"/>
                  <a:pt x="2105" y="109764"/>
                  <a:pt x="15712" y="97972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 descr="C:\Users\zhenyong\Documents\GitHub\Dissertation\答辩\卫星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926921">
            <a:off x="890868" y="1452520"/>
            <a:ext cx="750254" cy="7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zhenyong\Documents\GitHub\Dissertation\答辩\电脑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456" y="3038282"/>
            <a:ext cx="887776" cy="75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11315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定位卫星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8337" y="3841417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VMS</a:t>
            </a:r>
            <a:r>
              <a:rPr lang="zh-CN" altLang="en-US" dirty="0" smtClean="0"/>
              <a:t>终端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93815" y="11315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通讯卫星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59954" y="3842039"/>
            <a:ext cx="110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地面基站</a:t>
            </a:r>
            <a:endParaRPr lang="zh-CN" altLang="en-US" dirty="0"/>
          </a:p>
        </p:txBody>
      </p:sp>
      <p:pic>
        <p:nvPicPr>
          <p:cNvPr id="4101" name="Picture 5" descr="C:\Users\zhenyong\Documents\GitHub\Dissertation\答辩\雷达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59832" y="2968121"/>
            <a:ext cx="582516" cy="62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5820252" y="2990788"/>
            <a:ext cx="1342723" cy="1043566"/>
            <a:chOff x="4870262" y="3117009"/>
            <a:chExt cx="1342723" cy="1043566"/>
          </a:xfrm>
        </p:grpSpPr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5008031" y="3117009"/>
              <a:ext cx="1043566" cy="1043566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文本框 65"/>
            <p:cNvSpPr txBox="1"/>
            <p:nvPr/>
          </p:nvSpPr>
          <p:spPr>
            <a:xfrm>
              <a:off x="4870262" y="3435709"/>
              <a:ext cx="1342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latin typeface="Calibri" panose="020F0502020204030204" pitchFamily="34" charset="0"/>
                </a:rPr>
                <a:t>VMS data</a:t>
              </a:r>
              <a:endParaRPr lang="zh-CN" altLang="en-US" b="1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349513" y="2406705"/>
            <a:ext cx="774439" cy="774439"/>
            <a:chOff x="5607115" y="3654346"/>
            <a:chExt cx="1167654" cy="1167654"/>
          </a:xfrm>
        </p:grpSpPr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5607115" y="3654346"/>
              <a:ext cx="1167654" cy="1167654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0330" y="4104396"/>
              <a:ext cx="548640" cy="548640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6779" y="3731072"/>
              <a:ext cx="507100" cy="507100"/>
            </a:xfrm>
            <a:prstGeom prst="rect">
              <a:avLst/>
            </a:prstGeom>
          </p:spPr>
        </p:pic>
      </p:grpSp>
      <p:grpSp>
        <p:nvGrpSpPr>
          <p:cNvPr id="45" name="组合 44"/>
          <p:cNvGrpSpPr/>
          <p:nvPr/>
        </p:nvGrpSpPr>
        <p:grpSpPr>
          <a:xfrm>
            <a:off x="6277476" y="2023233"/>
            <a:ext cx="569004" cy="569004"/>
            <a:chOff x="2967881" y="771550"/>
            <a:chExt cx="569004" cy="569004"/>
          </a:xfrm>
        </p:grpSpPr>
        <p:sp>
          <p:nvSpPr>
            <p:cNvPr id="46" name="椭圆 45"/>
            <p:cNvSpPr>
              <a:spLocks noChangeAspect="1"/>
            </p:cNvSpPr>
            <p:nvPr/>
          </p:nvSpPr>
          <p:spPr>
            <a:xfrm>
              <a:off x="2967881" y="771550"/>
              <a:ext cx="569004" cy="569004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8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4651" y="849783"/>
              <a:ext cx="366713" cy="359093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>
            <a:off x="4932040" y="2045577"/>
            <a:ext cx="797603" cy="797603"/>
            <a:chOff x="1857377" y="1882352"/>
            <a:chExt cx="1184453" cy="1184453"/>
          </a:xfrm>
        </p:grpSpPr>
        <p:sp>
          <p:nvSpPr>
            <p:cNvPr id="49" name="椭圆 48"/>
            <p:cNvSpPr>
              <a:spLocks noChangeAspect="1"/>
            </p:cNvSpPr>
            <p:nvPr/>
          </p:nvSpPr>
          <p:spPr>
            <a:xfrm>
              <a:off x="1857377" y="1882352"/>
              <a:ext cx="1184453" cy="1184453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700" y="1997714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组合 50"/>
          <p:cNvGrpSpPr/>
          <p:nvPr/>
        </p:nvGrpSpPr>
        <p:grpSpPr>
          <a:xfrm>
            <a:off x="7100911" y="1477936"/>
            <a:ext cx="669677" cy="669677"/>
            <a:chOff x="6581518" y="2196003"/>
            <a:chExt cx="735787" cy="735787"/>
          </a:xfrm>
        </p:grpSpPr>
        <p:sp>
          <p:nvSpPr>
            <p:cNvPr id="52" name="椭圆 51"/>
            <p:cNvSpPr>
              <a:spLocks noChangeAspect="1"/>
            </p:cNvSpPr>
            <p:nvPr/>
          </p:nvSpPr>
          <p:spPr>
            <a:xfrm>
              <a:off x="6581518" y="2196003"/>
              <a:ext cx="735787" cy="735787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1202" y="2308112"/>
              <a:ext cx="502730" cy="495300"/>
            </a:xfrm>
            <a:prstGeom prst="rect">
              <a:avLst/>
            </a:prstGeom>
          </p:spPr>
        </p:pic>
      </p:grpSp>
      <p:grpSp>
        <p:nvGrpSpPr>
          <p:cNvPr id="54" name="组合 53"/>
          <p:cNvGrpSpPr/>
          <p:nvPr/>
        </p:nvGrpSpPr>
        <p:grpSpPr>
          <a:xfrm>
            <a:off x="5651384" y="1310417"/>
            <a:ext cx="712816" cy="712816"/>
            <a:chOff x="5509235" y="898695"/>
            <a:chExt cx="862965" cy="862965"/>
          </a:xfrm>
        </p:grpSpPr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5509235" y="898695"/>
              <a:ext cx="862965" cy="862965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280" y="1048844"/>
              <a:ext cx="566928" cy="573786"/>
            </a:xfrm>
            <a:prstGeom prst="rect">
              <a:avLst/>
            </a:prstGeom>
          </p:spPr>
        </p:pic>
      </p:grpSp>
      <p:cxnSp>
        <p:nvCxnSpPr>
          <p:cNvPr id="4106" name="直接箭头连接符 4105"/>
          <p:cNvCxnSpPr/>
          <p:nvPr/>
        </p:nvCxnSpPr>
        <p:spPr>
          <a:xfrm>
            <a:off x="5004048" y="3476589"/>
            <a:ext cx="776086" cy="0"/>
          </a:xfrm>
          <a:prstGeom prst="straightConnector1">
            <a:avLst/>
          </a:prstGeom>
          <a:ln w="5715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4" descr="C:\Users\zhenyong\Documents\GitHub\Dissertation\答辩\卫星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37" t="52563" r="52489"/>
          <a:stretch/>
        </p:blipFill>
        <p:spPr bwMode="auto">
          <a:xfrm rot="9706814">
            <a:off x="1968563" y="2548144"/>
            <a:ext cx="688650" cy="61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758890" y="8543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84920" y="8543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443542" y="8543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481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48064" y="3088905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训练模型的时间开销较大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60723" y="77155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（一）基于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统计的方法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409" b="75606" l="14985" r="84893">
                        <a14:foregroundMark x1="43364" y1="46931" x2="43364" y2="46931"/>
                        <a14:foregroundMark x1="15535" y1="61793" x2="15535" y2="61793"/>
                        <a14:foregroundMark x1="53028" y1="51292" x2="53028" y2="51292"/>
                        <a14:foregroundMark x1="46606" y1="45396" x2="46606" y2="45396"/>
                        <a14:foregroundMark x1="45566" y1="48304" x2="45566" y2="48304"/>
                        <a14:foregroundMark x1="46728" y1="50081" x2="46728" y2="50081"/>
                        <a14:foregroundMark x1="39266" y1="74717" x2="39266" y2="74717"/>
                        <a14:foregroundMark x1="40061" y1="71244" x2="40061" y2="71244"/>
                        <a14:foregroundMark x1="56942" y1="50565" x2="56942" y2="50565"/>
                        <a14:foregroundMark x1="68440" y1="23829" x2="68440" y2="23829"/>
                        <a14:foregroundMark x1="70642" y1="24717" x2="70642" y2="24717"/>
                        <a14:foregroundMark x1="77554" y1="14297" x2="77554" y2="14297"/>
                        <a14:foregroundMark x1="75229" y1="17286" x2="75229" y2="17286"/>
                        <a14:foregroundMark x1="80550" y1="23506" x2="80550" y2="23506"/>
                        <a14:foregroundMark x1="84343" y1="52989" x2="84343" y2="52989"/>
                        <a14:foregroundMark x1="76147" y1="48869" x2="76147" y2="48869"/>
                        <a14:foregroundMark x1="74801" y1="54200" x2="74801" y2="54200"/>
                        <a14:foregroundMark x1="82630" y1="55412" x2="82630" y2="55412"/>
                        <a14:foregroundMark x1="72355" y1="22779" x2="72355" y2="22779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8" t="11501" r="13577" b="22000"/>
          <a:stretch/>
        </p:blipFill>
        <p:spPr>
          <a:xfrm>
            <a:off x="2047381" y="1421470"/>
            <a:ext cx="2658707" cy="1584788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767461" y="2691223"/>
            <a:ext cx="405045" cy="397682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989417" y="2061840"/>
            <a:ext cx="405045" cy="397682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623" y="1435378"/>
            <a:ext cx="487680" cy="3445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39" y="2265370"/>
            <a:ext cx="487680" cy="3445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365" y="2484904"/>
            <a:ext cx="250031" cy="25003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586" y="3853526"/>
            <a:ext cx="664845" cy="398145"/>
          </a:xfrm>
          <a:prstGeom prst="rect">
            <a:avLst/>
          </a:prstGeom>
          <a:noFill/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81" y="3664969"/>
            <a:ext cx="821570" cy="79363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sharpenSoften amount="-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05" b="5332"/>
          <a:stretch/>
        </p:blipFill>
        <p:spPr>
          <a:xfrm>
            <a:off x="4053713" y="3664969"/>
            <a:ext cx="1054606" cy="8186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79520" y="1152514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容易高估渔船的捕捞行为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4868" y="3126426"/>
            <a:ext cx="32431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不具备海域和船型的通用性</a:t>
            </a:r>
          </a:p>
        </p:txBody>
      </p:sp>
      <p:sp>
        <p:nvSpPr>
          <p:cNvPr id="17" name="矩形 16"/>
          <p:cNvSpPr/>
          <p:nvPr/>
        </p:nvSpPr>
        <p:spPr>
          <a:xfrm>
            <a:off x="5148064" y="77155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（二）基于模型的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48064" y="1167518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需要额外的辅助数据对渔船状态进行标记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CrisscrossEtching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107" y="1954928"/>
            <a:ext cx="677228" cy="61150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08843" y="258484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随船人员记录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251" y="1954928"/>
            <a:ext cx="611505" cy="61150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341597" y="259200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航海日志</a:t>
            </a:r>
          </a:p>
        </p:txBody>
      </p:sp>
      <p:pic>
        <p:nvPicPr>
          <p:cNvPr id="5122" name="Picture 2" descr="C:\Users\zhenyong\Documents\GitHub\Dissertation\答辩\时间.png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838383"/>
              </a:clrFrom>
              <a:clrTo>
                <a:srgbClr val="838383">
                  <a:alpha val="0"/>
                </a:srgbClr>
              </a:clrTo>
            </a:clrChange>
            <a:duotone>
              <a:prstClr val="black"/>
              <a:schemeClr val="tx2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2" y="3557629"/>
            <a:ext cx="865467" cy="87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23644" y="3927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09098" y="4850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99992" y="4850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识别算法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68931" y="3927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0" y="560640"/>
            <a:ext cx="1560723" cy="4582860"/>
            <a:chOff x="0" y="560640"/>
            <a:chExt cx="1560723" cy="4582860"/>
          </a:xfrm>
        </p:grpSpPr>
        <p:sp>
          <p:nvSpPr>
            <p:cNvPr id="2" name="矩形 1"/>
            <p:cNvSpPr/>
            <p:nvPr/>
          </p:nvSpPr>
          <p:spPr>
            <a:xfrm>
              <a:off x="0" y="560640"/>
              <a:ext cx="1560723" cy="4582860"/>
            </a:xfrm>
            <a:prstGeom prst="rect">
              <a:avLst/>
            </a:prstGeom>
            <a:solidFill>
              <a:srgbClr val="FDD24B"/>
            </a:solidFill>
            <a:ln>
              <a:solidFill>
                <a:srgbClr val="FDD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5123" name="Picture 3" descr="C:\Users\zhenyong\Documents\GitHub\Dissertation\答辩\放大镜.png"/>
            <p:cNvPicPr>
              <a:picLocks noChangeAspect="1" noChangeArrowheads="1"/>
            </p:cNvPicPr>
            <p:nvPr/>
          </p:nvPicPr>
          <p:blipFill>
            <a:blip r:embed="rId17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6" y="950069"/>
              <a:ext cx="208478" cy="20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69214" y="86964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8474" y="1457150"/>
              <a:ext cx="11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VMS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3" name="Picture 2" descr="C:\Users\zhenyong\Documents\GitHub\Dissertation\答辩\数据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2" y="1501569"/>
              <a:ext cx="202535" cy="247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201936" y="20074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港口定位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5" name="Picture 2" descr="C:\Users\zhenyong\Documents\GitHub\Dissertation\答辩\定位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5" y="2067694"/>
              <a:ext cx="204496" cy="270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201936" y="25826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航次划分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7" name="Picture 2" descr="C:\Users\zhenyong\Documents\GitHub\Dissertation\答辩\剪刀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1" y="2677532"/>
              <a:ext cx="232843" cy="23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202570" y="3136928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轨迹压缩</a:t>
              </a: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9" name="Picture 6" descr="C:\Users\zhenyong\Documents\GitHub\Dissertation\答辩\压缩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4" y="3209228"/>
              <a:ext cx="209357" cy="239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201936" y="371299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数学形态学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1" name="Picture 3" descr="C:\Users\zhenyong\Documents\GitHub\Dissertation\答辩\图像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2" y="3771277"/>
              <a:ext cx="251174" cy="25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C:\Users\zhenyong\Documents\GitHub\Dissertation\答辩\正确.pn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13" y="4375201"/>
              <a:ext cx="266315" cy="197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201936" y="427394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结果与验证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231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zhenyong\Documents\GitHub\Dissertation\图片\全部轨迹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732449"/>
            <a:ext cx="3518047" cy="2640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863574" y="605143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VMS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 descr="C:\Users\zhenyong\Documents\GitHub\Dissertation\答辩\数据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02" y="583371"/>
            <a:ext cx="326184" cy="39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1419622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艘单船拖网渔船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7584" y="1923678"/>
            <a:ext cx="355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7584" y="2422854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2,595,004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条记录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584" y="2981367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平均采样频率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0018" y="4772276"/>
            <a:ext cx="5570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*数据来自于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浙江省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温州市海洋渔业安全救助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信息中心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"/>
          <a:stretch/>
        </p:blipFill>
        <p:spPr bwMode="auto">
          <a:xfrm>
            <a:off x="4932040" y="1419622"/>
            <a:ext cx="3600400" cy="2475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8401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 rotWithShape="1">
          <a:blip r:embed="rId2"/>
          <a:srcRect t="1216" b="1"/>
          <a:stretch/>
        </p:blipFill>
        <p:spPr bwMode="auto">
          <a:xfrm>
            <a:off x="3491880" y="861804"/>
            <a:ext cx="4661143" cy="288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2461" y="101789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港口定位：坐标</a:t>
            </a:r>
            <a:r>
              <a:rPr lang="zh-CN" altLang="en-US" dirty="0"/>
              <a:t>驻留</a:t>
            </a:r>
          </a:p>
        </p:txBody>
      </p:sp>
      <p:pic>
        <p:nvPicPr>
          <p:cNvPr id="1026" name="Picture 2" descr="C:\Users\zhenyong\Documents\GitHub\Dissertation\答辩\定位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6" y="902451"/>
            <a:ext cx="362277" cy="47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 descr="C:\Users\zhenyong\Documents\GitHub\Dissertation\图片\2-6 港口分布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7"/>
          <a:stretch/>
        </p:blipFill>
        <p:spPr bwMode="auto">
          <a:xfrm>
            <a:off x="4644008" y="1566225"/>
            <a:ext cx="3869055" cy="2668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7123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2461" y="101789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港口定位：坐标</a:t>
            </a:r>
            <a:r>
              <a:rPr lang="zh-CN" altLang="en-US" dirty="0"/>
              <a:t>驻留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5521" y="17076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航次划分</a:t>
            </a:r>
            <a:endParaRPr lang="zh-CN" altLang="en-US" dirty="0"/>
          </a:p>
        </p:txBody>
      </p:sp>
      <p:pic>
        <p:nvPicPr>
          <p:cNvPr id="2050" name="Picture 2" descr="C:\Users\zhenyong\Documents\GitHub\Dissertation\答辩\剪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51" y="1707654"/>
            <a:ext cx="374996" cy="37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95936" y="915566"/>
            <a:ext cx="3096344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altLang="zh-CN" sz="1100" dirty="0" smtClean="0"/>
              <a:t>01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02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03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04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05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06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07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08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09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10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11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12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13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14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15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16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17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18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19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20</a:t>
            </a:r>
            <a:r>
              <a:rPr lang="zh-CN" altLang="en-US" sz="1100" dirty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21</a:t>
            </a:r>
            <a:r>
              <a:rPr lang="zh-CN" altLang="en-US" sz="1100" dirty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22</a:t>
            </a:r>
            <a:r>
              <a:rPr lang="zh-CN" altLang="en-US" sz="1100" dirty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23</a:t>
            </a:r>
            <a:r>
              <a:rPr lang="zh-CN" altLang="en-US" sz="1100" dirty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24</a:t>
            </a:r>
            <a:r>
              <a:rPr lang="zh-CN" altLang="en-US" sz="1100" dirty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25</a:t>
            </a:r>
            <a:r>
              <a:rPr lang="zh-CN" altLang="en-US" sz="1100" dirty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26</a:t>
            </a:r>
            <a:r>
              <a:rPr lang="zh-CN" altLang="en-US" sz="1100" dirty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27</a:t>
            </a:r>
            <a:r>
              <a:rPr lang="zh-CN" altLang="en-US" sz="1100" dirty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28</a:t>
            </a:r>
            <a:r>
              <a:rPr lang="zh-CN" altLang="en-US" sz="1100" dirty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29</a:t>
            </a:r>
            <a:r>
              <a:rPr lang="zh-CN" altLang="en-US" sz="1100" dirty="0"/>
              <a:t>、</a:t>
            </a:r>
            <a:r>
              <a:rPr lang="en-US" altLang="zh-CN" sz="1100" dirty="0" smtClean="0"/>
              <a:t>XXXXXXXXXXXXXXXXXXXXXXXXXXXXXXXXXX</a:t>
            </a:r>
          </a:p>
          <a:p>
            <a:pPr algn="ctr">
              <a:lnSpc>
                <a:spcPts val="900"/>
              </a:lnSpc>
            </a:pPr>
            <a:r>
              <a:rPr lang="en-US" altLang="zh-CN" sz="3200" dirty="0" smtClean="0"/>
              <a:t>……</a:t>
            </a:r>
            <a:endParaRPr lang="en-US" altLang="zh-CN" sz="3200" dirty="0"/>
          </a:p>
          <a:p>
            <a:pPr>
              <a:lnSpc>
                <a:spcPts val="900"/>
              </a:lnSpc>
            </a:pPr>
            <a:endParaRPr lang="zh-CN" altLang="en-US" sz="11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4067944" y="920112"/>
            <a:ext cx="2880320" cy="369332"/>
            <a:chOff x="4067944" y="920112"/>
            <a:chExt cx="2880320" cy="369332"/>
          </a:xfrm>
        </p:grpSpPr>
        <p:sp>
          <p:nvSpPr>
            <p:cNvPr id="20" name="矩形 19"/>
            <p:cNvSpPr/>
            <p:nvPr/>
          </p:nvSpPr>
          <p:spPr>
            <a:xfrm>
              <a:off x="4067944" y="961785"/>
              <a:ext cx="2880320" cy="303371"/>
            </a:xfrm>
            <a:prstGeom prst="rect">
              <a:avLst/>
            </a:prstGeom>
            <a:solidFill>
              <a:srgbClr val="0F228B"/>
            </a:solidFill>
            <a:ln>
              <a:solidFill>
                <a:srgbClr val="0F22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48064" y="92011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港口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067944" y="2056808"/>
            <a:ext cx="2880320" cy="369332"/>
            <a:chOff x="4067944" y="920112"/>
            <a:chExt cx="2880320" cy="369332"/>
          </a:xfrm>
        </p:grpSpPr>
        <p:sp>
          <p:nvSpPr>
            <p:cNvPr id="25" name="矩形 24"/>
            <p:cNvSpPr/>
            <p:nvPr/>
          </p:nvSpPr>
          <p:spPr>
            <a:xfrm>
              <a:off x="4067944" y="961785"/>
              <a:ext cx="2880320" cy="303371"/>
            </a:xfrm>
            <a:prstGeom prst="rect">
              <a:avLst/>
            </a:prstGeom>
            <a:solidFill>
              <a:srgbClr val="0F228B"/>
            </a:solidFill>
            <a:ln>
              <a:solidFill>
                <a:srgbClr val="0F22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48064" y="92011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港口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67944" y="3433652"/>
            <a:ext cx="2880320" cy="369332"/>
            <a:chOff x="4067944" y="920112"/>
            <a:chExt cx="2880320" cy="369332"/>
          </a:xfrm>
        </p:grpSpPr>
        <p:sp>
          <p:nvSpPr>
            <p:cNvPr id="28" name="矩形 27"/>
            <p:cNvSpPr/>
            <p:nvPr/>
          </p:nvSpPr>
          <p:spPr>
            <a:xfrm>
              <a:off x="4067944" y="961785"/>
              <a:ext cx="2880320" cy="303371"/>
            </a:xfrm>
            <a:prstGeom prst="rect">
              <a:avLst/>
            </a:prstGeom>
            <a:solidFill>
              <a:srgbClr val="0F228B"/>
            </a:solidFill>
            <a:ln>
              <a:solidFill>
                <a:srgbClr val="0F22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48064" y="92011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港口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4068595" y="1289444"/>
            <a:ext cx="2880320" cy="787542"/>
          </a:xfrm>
          <a:prstGeom prst="rect">
            <a:avLst/>
          </a:prstGeom>
          <a:solidFill>
            <a:srgbClr val="FDD24B"/>
          </a:solidFill>
          <a:ln>
            <a:solidFill>
              <a:srgbClr val="FDD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148064" y="14985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航次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067944" y="2425589"/>
            <a:ext cx="2880320" cy="1028513"/>
          </a:xfrm>
          <a:prstGeom prst="rect">
            <a:avLst/>
          </a:prstGeom>
          <a:solidFill>
            <a:srgbClr val="FDD24B"/>
          </a:solidFill>
          <a:ln>
            <a:solidFill>
              <a:srgbClr val="FDD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148063" y="27660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航次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067944" y="3800469"/>
            <a:ext cx="2880320" cy="449237"/>
          </a:xfrm>
          <a:prstGeom prst="rect">
            <a:avLst/>
          </a:prstGeom>
          <a:solidFill>
            <a:srgbClr val="FDD24B"/>
          </a:solidFill>
          <a:ln>
            <a:solidFill>
              <a:srgbClr val="FDD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7429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5521" y="17076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航次划分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55481" y="235572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轨迹压缩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551" y="938748"/>
            <a:ext cx="3552825" cy="2276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971748"/>
            <a:ext cx="5408637" cy="2486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 descr="C:\Users\zhenyong\Documents\GitHub\Dissertation\答辩\压缩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21" y="2307262"/>
            <a:ext cx="407977" cy="46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81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5481" y="2355726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轨迹压缩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58000" y="30758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数学形态学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6" y="699601"/>
            <a:ext cx="5940499" cy="4050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C:\Users\zhenyong\Documents\GitHub\Dissertation\答辩\图像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34" y="3015739"/>
            <a:ext cx="489466" cy="4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454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2488</TotalTime>
  <Words>326</Words>
  <Application>Microsoft Office PowerPoint</Application>
  <PresentationFormat>全屏显示(16:9)</PresentationFormat>
  <Paragraphs>107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zhenyong</cp:lastModifiedBy>
  <cp:revision>50</cp:revision>
  <dcterms:modified xsi:type="dcterms:W3CDTF">2018-04-07T12:27:36Z</dcterms:modified>
</cp:coreProperties>
</file>